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5"/>
  </p:notesMasterIdLst>
  <p:handoutMasterIdLst>
    <p:handoutMasterId r:id="rId6"/>
  </p:handoutMasterIdLst>
  <p:sldIdLst>
    <p:sldId id="295" r:id="rId2"/>
    <p:sldId id="296" r:id="rId3"/>
    <p:sldId id="297" r:id="rId4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4">
          <p15:clr>
            <a:srgbClr val="A4A3A4"/>
          </p15:clr>
        </p15:guide>
        <p15:guide id="2" orient="horz" pos="2902">
          <p15:clr>
            <a:srgbClr val="A4A3A4"/>
          </p15:clr>
        </p15:guide>
        <p15:guide id="3" pos="345">
          <p15:clr>
            <a:srgbClr val="A4A3A4"/>
          </p15:clr>
        </p15:guide>
        <p15:guide id="4" pos="53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LRICH, Jelena" initials="UJ" lastIdx="4" clrIdx="0">
    <p:extLst>
      <p:ext uri="{19B8F6BF-5375-455C-9EA6-DF929625EA0E}">
        <p15:presenceInfo xmlns:p15="http://schemas.microsoft.com/office/powerpoint/2012/main" userId="ULRICH, Je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320F"/>
    <a:srgbClr val="66CCFF"/>
    <a:srgbClr val="0066FF"/>
    <a:srgbClr val="E6E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2723" autoAdjust="0"/>
  </p:normalViewPr>
  <p:slideViewPr>
    <p:cSldViewPr snapToGrid="0" snapToObjects="1">
      <p:cViewPr varScale="1">
        <p:scale>
          <a:sx n="152" d="100"/>
          <a:sy n="152" d="100"/>
        </p:scale>
        <p:origin x="426" y="132"/>
      </p:cViewPr>
      <p:guideLst>
        <p:guide orient="horz" pos="524"/>
        <p:guide orient="horz" pos="2902"/>
        <p:guide pos="345"/>
        <p:guide pos="5366"/>
      </p:guideLst>
    </p:cSldViewPr>
  </p:slideViewPr>
  <p:outlineViewPr>
    <p:cViewPr>
      <p:scale>
        <a:sx n="33" d="100"/>
        <a:sy n="33" d="100"/>
      </p:scale>
      <p:origin x="36" y="4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2712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2016" y="943030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A4F87B00-D7D7-4E73-88E5-5DF5797B2681}" type="datetimeFigureOut">
              <a:rPr lang="de-AT" smtClean="0"/>
              <a:t>21.06.2022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"/>
          </p:nvPr>
        </p:nvSpPr>
        <p:spPr>
          <a:xfrm>
            <a:off x="2945659" y="9428583"/>
            <a:ext cx="904784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1BCACBB0-6C6B-4B3E-B6E6-54B62284C21B}" type="slidenum">
              <a:rPr lang="de-AT" smtClean="0"/>
              <a:pPr algn="ctr"/>
              <a:t>‹Nr.›</a:t>
            </a:fld>
            <a:endParaRPr lang="de-AT" dirty="0"/>
          </a:p>
        </p:txBody>
      </p:sp>
      <p:pic>
        <p:nvPicPr>
          <p:cNvPr id="8" name="Grafik 7" descr="Federal Chancellery &#10;Republic of Austria 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00" y="432000"/>
            <a:ext cx="1476000" cy="3262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34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2016" y="942858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64F923B6-97FF-4AF0-A17D-1758840DBBE2}" type="datetimeFigureOut">
              <a:rPr lang="de-AT" smtClean="0"/>
              <a:t>21.06.2022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317500" y="674688"/>
            <a:ext cx="7432675" cy="4181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854894" y="4963319"/>
            <a:ext cx="5090351" cy="42188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945659" y="9428582"/>
            <a:ext cx="904784" cy="498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/>
            </a:lvl1pPr>
          </a:lstStyle>
          <a:p>
            <a:fld id="{F0A5DA3B-92D6-4D4B-9895-D15CB563B5E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611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2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96000" indent="-171450" algn="l" defTabSz="914400" rtl="0" eaLnBrk="1" latinLnBrk="0" hangingPunct="1">
      <a:spcBef>
        <a:spcPts val="200"/>
      </a:spcBef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92000" indent="-171450" algn="l" defTabSz="914400" rtl="0" eaLnBrk="1" latinLnBrk="0" hangingPunct="1">
      <a:spcBef>
        <a:spcPts val="200"/>
      </a:spcBef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188000" indent="-171450" algn="l" defTabSz="914400" rtl="0" eaLnBrk="1" latinLnBrk="0" hangingPunct="1">
      <a:spcBef>
        <a:spcPts val="200"/>
      </a:spcBef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584000" indent="-171450" algn="l" defTabSz="914400" rtl="0" eaLnBrk="1" latinLnBrk="0" hangingPunct="1">
      <a:spcBef>
        <a:spcPts val="200"/>
      </a:spcBef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BKA-2018\BKA2018-Brief\REPUBLIK-AT-DOKUMENTVORLAGEN\POTX\HG_Powerpoint_4zu3.png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800" cy="51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1840643"/>
            <a:ext cx="7978526" cy="1390388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smtClean="0"/>
              <a:t>Formatvorlage des Untertitelmasters durch Klicken bearbeiten</a:t>
            </a:r>
            <a:endParaRPr lang="en-GB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4191000"/>
            <a:ext cx="3422650" cy="415529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noProof="0" smtClean="0"/>
              <a:t>Formatvorlagen des Textmasters bearbeiten</a:t>
            </a:r>
          </a:p>
        </p:txBody>
      </p:sp>
      <p:sp>
        <p:nvSpPr>
          <p:cNvPr id="13" name="Textfeld 12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bundeskanzleramt.gv.at</a:t>
            </a:r>
            <a:endParaRPr lang="de-AT" sz="12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Grafik 8" descr="Federal Chancellery &#10;Republic of Austria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00" y="208800"/>
            <a:ext cx="3024000" cy="66843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822325"/>
            <a:ext cx="7978526" cy="969606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br>
              <a:rPr lang="en-GB" noProof="0" dirty="0" smtClean="0"/>
            </a:b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97482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1" y="1333800"/>
            <a:ext cx="7978775" cy="3272729"/>
          </a:xfrm>
        </p:spPr>
        <p:txBody>
          <a:bodyPr/>
          <a:lstStyle/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4790252"/>
            <a:ext cx="814522" cy="200025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316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1" y="764101"/>
            <a:ext cx="7978525" cy="622091"/>
          </a:xfr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1" y="1333800"/>
            <a:ext cx="7978775" cy="3272729"/>
          </a:xfrm>
        </p:spPr>
        <p:txBody>
          <a:bodyPr/>
          <a:lstStyle/>
          <a:p>
            <a:r>
              <a:rPr lang="de-DE" noProof="0" smtClean="0"/>
              <a:t>Bild durch Klicken auf Symbol hinzufügen</a:t>
            </a:r>
            <a:endParaRPr lang="en-GB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073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1333800"/>
            <a:ext cx="3813175" cy="3272729"/>
          </a:xfrm>
        </p:spPr>
        <p:txBody>
          <a:bodyPr/>
          <a:lstStyle/>
          <a:p>
            <a:r>
              <a:rPr lang="de-DE" noProof="0" smtClean="0"/>
              <a:t>Bild durch Klicken auf Symbol hinzufügen</a:t>
            </a:r>
            <a:endParaRPr lang="en-GB" noProof="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06125" y="1333500"/>
            <a:ext cx="3812400" cy="3273029"/>
          </a:xfrm>
        </p:spPr>
        <p:txBody>
          <a:bodyPr/>
          <a:lstStyle/>
          <a:p>
            <a:pPr lvl="0"/>
            <a:r>
              <a:rPr lang="de-DE" noProof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39426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beliebig -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540000" y="1333800"/>
            <a:ext cx="3838575" cy="3220641"/>
          </a:xfrm>
        </p:spPr>
        <p:txBody>
          <a:bodyPr/>
          <a:lstStyle/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4679951" y="1333500"/>
            <a:ext cx="3838575" cy="3220641"/>
          </a:xfrm>
        </p:spPr>
        <p:txBody>
          <a:bodyPr/>
          <a:lstStyle/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66619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1" y="1333800"/>
            <a:ext cx="7978775" cy="3272729"/>
          </a:xfrm>
        </p:spPr>
        <p:txBody>
          <a:bodyPr/>
          <a:lstStyle/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044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999" y="728382"/>
            <a:ext cx="5389200" cy="838210"/>
          </a:xfrm>
        </p:spPr>
        <p:txBody>
          <a:bodyPr/>
          <a:lstStyle>
            <a:lvl1pPr>
              <a:lnSpc>
                <a:spcPts val="4000"/>
              </a:lnSpc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br>
              <a:rPr lang="en-GB" noProof="0" dirty="0" smtClean="0"/>
            </a:b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39750" y="3643313"/>
            <a:ext cx="3423600" cy="963216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noProof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27436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4370" cy="514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1" y="1332782"/>
            <a:ext cx="7978525" cy="32737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r>
              <a:rPr lang="en-GB" noProof="0" dirty="0" smtClean="0"/>
              <a:t> </a:t>
            </a:r>
            <a:br>
              <a:rPr lang="en-GB" noProof="0" dirty="0" smtClean="0"/>
            </a:br>
            <a:r>
              <a:rPr lang="en-GB" noProof="0" dirty="0" err="1" smtClean="0"/>
              <a:t>Erste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r>
              <a:rPr lang="en-GB" noProof="0" dirty="0" smtClean="0"/>
              <a:t> </a:t>
            </a:r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r>
              <a:rPr lang="en-GB" noProof="0" dirty="0" smtClean="0"/>
              <a:t> – </a:t>
            </a:r>
            <a:r>
              <a:rPr lang="en-GB" noProof="0" dirty="0" err="1" smtClean="0"/>
              <a:t>wie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r>
              <a:rPr lang="en-GB" noProof="0" dirty="0" smtClean="0"/>
              <a:t> </a:t>
            </a:r>
            <a:r>
              <a:rPr lang="en-GB" noProof="0" dirty="0" err="1" smtClean="0"/>
              <a:t>zuvor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r>
              <a:rPr lang="en-GB" noProof="0" dirty="0" smtClean="0"/>
              <a:t> – </a:t>
            </a:r>
            <a:r>
              <a:rPr lang="en-GB" noProof="0" dirty="0" err="1" smtClean="0"/>
              <a:t>wie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r>
              <a:rPr lang="en-GB" noProof="0" dirty="0" smtClean="0"/>
              <a:t> </a:t>
            </a:r>
            <a:r>
              <a:rPr lang="en-GB" noProof="0" dirty="0" err="1" smtClean="0"/>
              <a:t>zuvor</a:t>
            </a:r>
            <a:endParaRPr lang="en-GB" noProof="0" dirty="0" smtClean="0"/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540000" y="4790252"/>
            <a:ext cx="6875916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2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58201" y="4790252"/>
            <a:ext cx="960324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bundeskanzleramt.gv.at</a:t>
            </a:r>
            <a:endParaRPr lang="de-AT" sz="12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1" y="764101"/>
            <a:ext cx="7978525" cy="622091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pic>
        <p:nvPicPr>
          <p:cNvPr id="12" name="Grafik 11" descr="Federal Chancellery &#10;Republic of Austria "/>
          <p:cNvPicPr/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00" y="208800"/>
            <a:ext cx="2033905" cy="449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338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7" r:id="rId3"/>
    <p:sldLayoutId id="2147483721" r:id="rId4"/>
    <p:sldLayoutId id="2147483722" r:id="rId5"/>
    <p:sldLayoutId id="2147483718" r:id="rId6"/>
    <p:sldLayoutId id="2147483720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52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04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Tx/>
        <a:buSzTx/>
        <a:buFont typeface="Corbel" panose="020B0503020204020204" pitchFamily="34" charset="0"/>
        <a:buChar char="−"/>
        <a:tabLst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756000" indent="-252000" algn="l" defTabSz="914400" rtl="0" eaLnBrk="1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2363" y="914401"/>
            <a:ext cx="7978525" cy="3998404"/>
          </a:xfrm>
        </p:spPr>
        <p:txBody>
          <a:bodyPr/>
          <a:lstStyle/>
          <a:p>
            <a:r>
              <a:rPr lang="de-AT" dirty="0" smtClean="0"/>
              <a:t>Intro </a:t>
            </a:r>
            <a:br>
              <a:rPr lang="de-AT" dirty="0" smtClean="0"/>
            </a:br>
            <a:r>
              <a:rPr lang="de-AT" dirty="0"/>
              <a:t/>
            </a:r>
            <a:br>
              <a:rPr lang="de-AT" dirty="0"/>
            </a:b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889686" y="1332356"/>
            <a:ext cx="698156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EU-Action Plan on Integration and Inclusion </a:t>
            </a:r>
            <a:r>
              <a:rPr lang="en-US" sz="2200" dirty="0" smtClean="0"/>
              <a:t>2021-2027 supports Austria’s national </a:t>
            </a:r>
            <a:r>
              <a:rPr lang="en-US" sz="2200" dirty="0"/>
              <a:t>i</a:t>
            </a:r>
            <a:r>
              <a:rPr lang="en-US" sz="2200" dirty="0" smtClean="0"/>
              <a:t>ntegration </a:t>
            </a:r>
            <a:r>
              <a:rPr lang="en-US" sz="2200" dirty="0"/>
              <a:t>s</a:t>
            </a:r>
            <a:r>
              <a:rPr lang="en-US" sz="2200" dirty="0" smtClean="0"/>
              <a:t>trategy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Migrant women are multipliers, role </a:t>
            </a:r>
            <a:r>
              <a:rPr lang="en-US" sz="2200" dirty="0"/>
              <a:t>models </a:t>
            </a:r>
            <a:r>
              <a:rPr lang="en-US" sz="2200" dirty="0" smtClean="0"/>
              <a:t>and driving forces behind integration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Challenges</a:t>
            </a:r>
            <a:endParaRPr lang="en-US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3912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Facts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</a:t>
            </a:fld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889686" y="1075146"/>
            <a:ext cx="698156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</a:rPr>
              <a:t>20% of Austria’s female population born abroad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</a:rPr>
              <a:t>Qualifications: Women </a:t>
            </a:r>
            <a:r>
              <a:rPr lang="en-US" sz="2200" dirty="0">
                <a:latin typeface="+mj-lt"/>
              </a:rPr>
              <a:t>from EU/EFTA </a:t>
            </a:r>
            <a:r>
              <a:rPr lang="en-US" sz="2200" dirty="0" smtClean="0">
                <a:latin typeface="+mj-lt"/>
              </a:rPr>
              <a:t>countries/UK very </a:t>
            </a:r>
            <a:r>
              <a:rPr lang="en-US" sz="2200" dirty="0">
                <a:latin typeface="+mj-lt"/>
              </a:rPr>
              <a:t>well </a:t>
            </a:r>
            <a:r>
              <a:rPr lang="en-US" sz="2200" dirty="0" smtClean="0">
                <a:latin typeface="+mj-lt"/>
              </a:rPr>
              <a:t>qualified in contrast to i.e. Turkish female migrants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</a:rPr>
              <a:t>Employment </a:t>
            </a:r>
            <a:r>
              <a:rPr lang="en-US" sz="2200" dirty="0">
                <a:latin typeface="+mj-lt"/>
              </a:rPr>
              <a:t>rate: migrant women (60%) - Austrian women (71%)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</a:rPr>
              <a:t>Violence against </a:t>
            </a:r>
            <a:r>
              <a:rPr lang="en-US" sz="2200" dirty="0" smtClean="0">
                <a:latin typeface="+mj-lt"/>
              </a:rPr>
              <a:t>women: forced marriages, FGM/C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smtClean="0">
                <a:latin typeface="+mj-lt"/>
              </a:rPr>
              <a:t>honor related violence etc. </a:t>
            </a:r>
            <a:endParaRPr lang="en-US" sz="2200" dirty="0">
              <a:latin typeface="+mj-lt"/>
            </a:endParaRP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4306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1" y="628177"/>
            <a:ext cx="7978525" cy="622091"/>
          </a:xfrm>
        </p:spPr>
        <p:txBody>
          <a:bodyPr/>
          <a:lstStyle/>
          <a:p>
            <a:r>
              <a:rPr lang="de-AT" dirty="0" smtClean="0"/>
              <a:t>Integration </a:t>
            </a:r>
            <a:r>
              <a:rPr lang="de-AT" dirty="0" err="1" smtClean="0"/>
              <a:t>offers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3</a:t>
            </a:fld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889686" y="1075146"/>
            <a:ext cx="698156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</a:rPr>
              <a:t>Austrian Integration Fund as a strong partner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</a:rPr>
              <a:t>Counselling formats, events, courses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</a:rPr>
              <a:t>German courses with childcare </a:t>
            </a:r>
            <a:endParaRPr lang="en-US" sz="22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</a:rPr>
              <a:t>Support facilities and legislation to protect women against violence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</a:rPr>
              <a:t>Project </a:t>
            </a:r>
            <a:r>
              <a:rPr lang="en-US" sz="2200" dirty="0">
                <a:latin typeface="+mj-lt"/>
              </a:rPr>
              <a:t>f</a:t>
            </a:r>
            <a:r>
              <a:rPr lang="en-US" sz="2200" dirty="0" smtClean="0">
                <a:latin typeface="+mj-lt"/>
              </a:rPr>
              <a:t>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</a:rPr>
              <a:t>Special offers for Ukrainians </a:t>
            </a:r>
            <a:endParaRPr lang="en-US" sz="2200" dirty="0">
              <a:latin typeface="+mj-lt"/>
            </a:endParaRP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014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ublik-AT-4x3">
  <a:themeElements>
    <a:clrScheme name="Republik-AT">
      <a:dk1>
        <a:srgbClr val="000000"/>
      </a:dk1>
      <a:lt1>
        <a:srgbClr val="E6EFF3"/>
      </a:lt1>
      <a:dk2>
        <a:srgbClr val="E6320F"/>
      </a:dk2>
      <a:lt2>
        <a:srgbClr val="FFFFFF"/>
      </a:lt2>
      <a:accent1>
        <a:srgbClr val="CA0237"/>
      </a:accent1>
      <a:accent2>
        <a:srgbClr val="5FB564"/>
      </a:accent2>
      <a:accent3>
        <a:srgbClr val="950F53"/>
      </a:accent3>
      <a:accent4>
        <a:srgbClr val="F59C00"/>
      </a:accent4>
      <a:accent5>
        <a:srgbClr val="3BACBE"/>
      </a:accent5>
      <a:accent6>
        <a:srgbClr val="BCCF00"/>
      </a:accent6>
      <a:hlink>
        <a:srgbClr val="1C1C1C"/>
      </a:hlink>
      <a:folHlink>
        <a:srgbClr val="636362"/>
      </a:folHlink>
    </a:clrScheme>
    <a:fontScheme name="BKA2018-Schriften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-PPT-16x9-Calibri-BKA" id="{0DA426AA-E475-466B-98C9-99F943FAB0E4}" vid="{983B9A39-D2C9-4807-BBCB-661E795A0FDE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EN-PPT-16x9-Calibri-BKA</Template>
  <TotalTime>0</TotalTime>
  <Words>118</Words>
  <Application>Microsoft Office PowerPoint</Application>
  <PresentationFormat>Bildschirmpräsentation (16:9)</PresentationFormat>
  <Paragraphs>28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</vt:lpstr>
      <vt:lpstr>Calibri</vt:lpstr>
      <vt:lpstr>Corbel</vt:lpstr>
      <vt:lpstr>Courier New</vt:lpstr>
      <vt:lpstr>Symbol</vt:lpstr>
      <vt:lpstr>Wingdings</vt:lpstr>
      <vt:lpstr>Republik-AT-4x3</vt:lpstr>
      <vt:lpstr>Intro   </vt:lpstr>
      <vt:lpstr>Facts</vt:lpstr>
      <vt:lpstr>Integration offers</vt:lpstr>
    </vt:vector>
  </TitlesOfParts>
  <Company>Bundeskanzleramt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Exchange –  Serving Migrant Workers in Austria and the United States</dc:title>
  <dc:creator>HÄMMERLE, Maximilian</dc:creator>
  <cp:lastModifiedBy>BKA II/2</cp:lastModifiedBy>
  <cp:revision>133</cp:revision>
  <cp:lastPrinted>2018-07-05T18:23:58Z</cp:lastPrinted>
  <dcterms:created xsi:type="dcterms:W3CDTF">2021-06-17T08:13:20Z</dcterms:created>
  <dcterms:modified xsi:type="dcterms:W3CDTF">2022-06-21T06:31:56Z</dcterms:modified>
</cp:coreProperties>
</file>